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9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77F55-155D-4D16-8596-CC44441D8DFC}" type="datetimeFigureOut">
              <a:rPr lang="ru-RU" smtClean="0"/>
              <a:t>09.03.2010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1EE34-4CC8-47C5-8684-2CCF9F0D2B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авгородний_1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846"/>
          <a:stretch>
            <a:fillRect/>
          </a:stretch>
        </p:blipFill>
        <p:spPr>
          <a:xfrm>
            <a:off x="571472" y="1285860"/>
            <a:ext cx="7822557" cy="535785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0"/>
            <a:ext cx="7772400" cy="1357298"/>
          </a:xfrm>
        </p:spPr>
        <p:txBody>
          <a:bodyPr>
            <a:noAutofit/>
          </a:bodyPr>
          <a:lstStyle/>
          <a:p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10.03.</a:t>
            </a:r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Ты и твоё имя</a:t>
            </a:r>
            <a:endParaRPr lang="ru-RU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868478"/>
          </a:xfrm>
        </p:spPr>
        <p:txBody>
          <a:bodyPr>
            <a:noAutofit/>
          </a:bodyPr>
          <a:lstStyle/>
          <a:p>
            <a:r>
              <a:rPr lang="ru-RU" dirty="0" smtClean="0"/>
              <a:t>Православные люди часто дают своим детям имена в честь какого-либо святого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714752"/>
            <a:ext cx="8229600" cy="2411411"/>
          </a:xfrm>
        </p:spPr>
        <p:txBody>
          <a:bodyPr>
            <a:normAutofit fontScale="925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День рождения</a:t>
            </a:r>
          </a:p>
          <a:p>
            <a:pPr algn="ctr">
              <a:buNone/>
            </a:pP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Именины </a:t>
            </a:r>
          </a:p>
          <a:p>
            <a:pPr algn="ctr">
              <a:buNone/>
            </a:pP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День ангела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142984"/>
          <a:ext cx="9144000" cy="500066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17859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solidFill>
                            <a:srgbClr val="1D1B11"/>
                          </a:solidFill>
                          <a:latin typeface="a_LCDNovaObl"/>
                          <a:ea typeface="Calibri"/>
                          <a:cs typeface="Times New Roman"/>
                        </a:rPr>
                        <a:t>Сентябрь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Елисеев Алексей – 15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Шамрай Елисей – 24</a:t>
                      </a:r>
                      <a:r>
                        <a:rPr lang="ru-RU" sz="16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solidFill>
                            <a:srgbClr val="1D1B11"/>
                          </a:solidFill>
                          <a:latin typeface="a_LCDNovaObl"/>
                          <a:ea typeface="Calibri"/>
                          <a:cs typeface="Times New Roman"/>
                        </a:rPr>
                        <a:t>Октябрь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Бейдин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Вадим – 15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Хасанов Владимир – 16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Пенькова Елизавета – 23</a:t>
                      </a:r>
                      <a:r>
                        <a:rPr lang="ru-RU" sz="16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latin typeface="a_LCDNovaObl"/>
                          <a:ea typeface="Calibri"/>
                          <a:cs typeface="Times New Roman"/>
                        </a:rPr>
                        <a:t>Ноябрь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Григорьева Мария – 10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Кучма Максим – 14</a:t>
                      </a:r>
                      <a:r>
                        <a:rPr lang="ru-RU" sz="16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AA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>
                          <a:solidFill>
                            <a:srgbClr val="1D1B11"/>
                          </a:solidFill>
                          <a:latin typeface="a_LCDNovaObl"/>
                          <a:ea typeface="Calibri"/>
                          <a:cs typeface="Times New Roman"/>
                        </a:rPr>
                        <a:t>Декабрь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Слукин Владимир – 2 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Бабенко Ксения – 7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Кожаненко Януш - 21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Кравченко Павел – 28</a:t>
                      </a:r>
                      <a:r>
                        <a:rPr lang="ru-RU" sz="1600" b="1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428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latin typeface="a_LCDNovaObl"/>
                          <a:ea typeface="Calibri"/>
                          <a:cs typeface="Times New Roman"/>
                        </a:rPr>
                        <a:t>Январь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7365D"/>
                          </a:solidFill>
                          <a:latin typeface="Calibri"/>
                          <a:ea typeface="Calibri"/>
                          <a:cs typeface="Times New Roman"/>
                        </a:rPr>
                        <a:t>Литвинова Даяна – 8 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17365D"/>
                          </a:solidFill>
                          <a:latin typeface="Calibri"/>
                          <a:ea typeface="Calibri"/>
                          <a:cs typeface="Times New Roman"/>
                        </a:rPr>
                        <a:t>Завгородний</a:t>
                      </a:r>
                      <a:r>
                        <a:rPr lang="ru-RU" sz="1600" b="1" dirty="0" smtClean="0">
                          <a:solidFill>
                            <a:srgbClr val="17365D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17365D"/>
                          </a:solidFill>
                          <a:latin typeface="Calibri"/>
                          <a:ea typeface="Calibri"/>
                          <a:cs typeface="Times New Roman"/>
                        </a:rPr>
                        <a:t>Павел – 31</a:t>
                      </a:r>
                      <a:r>
                        <a:rPr lang="ru-RU" sz="16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>
                          <a:latin typeface="a_LCDNovaObl"/>
                          <a:ea typeface="Calibri"/>
                          <a:cs typeface="Times New Roman"/>
                        </a:rPr>
                        <a:t>Февраль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17365D"/>
                          </a:solidFill>
                          <a:latin typeface="Calibri"/>
                          <a:ea typeface="Calibri"/>
                          <a:cs typeface="Times New Roman"/>
                        </a:rPr>
                        <a:t>Чаусова Алина – 27 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latin typeface="a_LCDNovaObl"/>
                          <a:ea typeface="Calibri"/>
                          <a:cs typeface="Times New Roman"/>
                        </a:rPr>
                        <a:t>Март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Calibri"/>
                          <a:cs typeface="Times New Roman"/>
                        </a:rPr>
                        <a:t>Братанова Евгения – 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Calibri"/>
                          <a:cs typeface="Times New Roman"/>
                        </a:rPr>
                        <a:t>Федорович Сергей – 29 </a:t>
                      </a: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latin typeface="a_LCDNovaObl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</a:tr>
              <a:tr h="17859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>
                          <a:latin typeface="a_LCDNovaObl"/>
                          <a:ea typeface="Calibri"/>
                          <a:cs typeface="Times New Roman"/>
                        </a:rPr>
                        <a:t>май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>
                          <a:latin typeface="a_LCDNovaObl"/>
                          <a:ea typeface="Calibri"/>
                          <a:cs typeface="Times New Roman"/>
                        </a:rPr>
                        <a:t>Июнь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Calibri"/>
                          <a:cs typeface="Times New Roman"/>
                        </a:rPr>
                        <a:t>Скрыпник Данил – 15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Calibri"/>
                          <a:cs typeface="Times New Roman"/>
                        </a:rPr>
                        <a:t>Черников Виталий - 30</a:t>
                      </a: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>
                          <a:latin typeface="a_LCDNovaObl"/>
                          <a:ea typeface="Calibri"/>
                          <a:cs typeface="Times New Roman"/>
                        </a:rPr>
                        <a:t>Июль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Calibri"/>
                          <a:cs typeface="Times New Roman"/>
                        </a:rPr>
                        <a:t>Тупиков Павел – 11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Calibri"/>
                          <a:cs typeface="Times New Roman"/>
                        </a:rPr>
                        <a:t>Елисеев Семен - 16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Calibri"/>
                          <a:cs typeface="Times New Roman"/>
                        </a:rPr>
                        <a:t>Астахов Юрий – 18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Calibri"/>
                          <a:ea typeface="Calibri"/>
                          <a:cs typeface="Times New Roman"/>
                        </a:rPr>
                        <a:t>Кимлач Максим – 22 </a:t>
                      </a: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latin typeface="a_LCDNovaObl"/>
                          <a:ea typeface="Calibri"/>
                          <a:cs typeface="Times New Roman"/>
                        </a:rPr>
                        <a:t>Август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Calibri"/>
                          <a:ea typeface="Calibri"/>
                          <a:cs typeface="Times New Roman"/>
                        </a:rPr>
                        <a:t>Гордеева Виктория – 22</a:t>
                      </a:r>
                    </a:p>
                  </a:txBody>
                  <a:tcPr marL="51742" marR="517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00100" y="285728"/>
            <a:ext cx="6929486" cy="714380"/>
          </a:xfrm>
        </p:spPr>
        <p:txBody>
          <a:bodyPr>
            <a:norm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Дни рождения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День ангела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Именинами</a:t>
            </a:r>
            <a:r>
              <a:rPr lang="ru-RU" b="1" dirty="0" smtClean="0"/>
              <a:t> называется день памяти святого, в честь которого назван христианин. Другие названия этого дня -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день Ангела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Каждый православный христианин носит имя какого-либо святого, который становится его </a:t>
            </a:r>
            <a:r>
              <a:rPr lang="ru-RU" b="1" i="1" dirty="0" smtClean="0">
                <a:solidFill>
                  <a:srgbClr val="0000FF"/>
                </a:solidFill>
              </a:rPr>
              <a:t>небесным покровителем и заступником</a:t>
            </a:r>
            <a:r>
              <a:rPr lang="ru-RU" b="1" dirty="0" smtClean="0"/>
              <a:t>. Имя выбирается по церковному календарю, каждый день которого посвящён памяти того или иного святого. 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357166"/>
            <a:ext cx="9144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1" u="none" strike="noStrike" cap="none" normalizeH="0" baseline="0" dirty="0" smtClean="0" bmk="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АЛЕКСЕЙ</a:t>
            </a:r>
            <a:r>
              <a:rPr kumimoji="0" lang="ru-RU" b="1" i="1" u="none" strike="noStrike" cap="none" normalizeH="0" baseline="0" dirty="0" smtClean="0" bmk="p2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25 февраля, 2 июня, 18 октября,  22 августа, 30 марта, 7 мая, 11 октября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АНАСТАСИЯ 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 января, 23 марта, 28 апреля, 28 мая, 1 июня, 9 июня, 11 ноября, 12 ноября, 26 декабря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b="1" i="1" u="none" strike="noStrike" cap="none" normalizeH="0" baseline="0" dirty="0" smtClean="0" bmk="">
                <a:ln>
                  <a:noFill/>
                </a:ln>
                <a:solidFill>
                  <a:srgbClr val="0000FF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АДИМ </a:t>
            </a:r>
            <a:r>
              <a:rPr kumimoji="0" lang="ru-RU" b="1" i="1" u="none" strike="noStrike" cap="none" normalizeH="0" baseline="0" dirty="0" smtClean="0" bmk="p6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22 апреля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b="1" i="1" u="none" strike="noStrike" cap="none" normalizeH="0" baseline="0" dirty="0" smtClean="0" bmk="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ИТАЛИЙ </a:t>
            </a:r>
            <a:r>
              <a:rPr kumimoji="0" lang="ru-RU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7 февраля, 11 мая,  5 мая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 bmk="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ВЛАДИМИР</a:t>
            </a:r>
            <a:r>
              <a:rPr kumimoji="0" lang="ru-RU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28 июля, 4 июня, 17 октября, 7 февраля 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 bmk="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ВЯЧЕСЛАВ  </a:t>
            </a:r>
            <a:r>
              <a:rPr kumimoji="0" lang="ru-RU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 марта, 11 октября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 bmk="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ГЕОРГИЙ</a:t>
            </a:r>
            <a:r>
              <a:rPr kumimoji="0" lang="ru-RU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(СЛАВ. ЮРИЙ) 28 июля, 6 марта, 26 мая, 10 июля, 6 сентября, 27 июня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 bmk="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СЕРГИЙ (СЕРГЕЙ) </a:t>
            </a:r>
            <a:r>
              <a:rPr kumimoji="0" lang="ru-RU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июня, 11 июля, 18 июля, 24 сентября, 8 октября, 11 октября,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ВИКТОРИЯ.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 июня, 14 июня, 6 ноября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ЕВГЕНИЯ.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 января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ЕЛИЗАВЕТА,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 мая, 5 сентября,18 сентября, 4 ноября, 31 декабря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МАРИЯ.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 февраля, 19 февраля, 25 февраля , 2 апреля  14 апреля, 7 мая, 5 июня, 11 ноября 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КСЕНИЯ,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31 января, 6 февраля, 26 августа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ПАВЕЛ.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28 января, 11 июля, 11 декабря, 28 декабря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МАКСИМ.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19 февраля, 12 августа, 12 ноября 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ДАНИЛ,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17 марта, 31 марта, 20 апреля,  4 июня, 5 июня 23 июля 12 сентября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u="sng" dirty="0" smtClean="0"/>
              <a:t>Домашнее задание</a:t>
            </a:r>
          </a:p>
          <a:p>
            <a:pPr marL="514350" indent="-514350" algn="ctr">
              <a:buNone/>
            </a:pPr>
            <a:endParaRPr lang="ru-RU" dirty="0" smtClean="0"/>
          </a:p>
          <a:p>
            <a:pPr marL="514350" indent="-514350" algn="ctr">
              <a:buNone/>
            </a:pPr>
            <a:r>
              <a:rPr lang="ru-RU" sz="4400" b="1" dirty="0" smtClean="0"/>
              <a:t>Узнай значение вашей фамилии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928802"/>
            <a:ext cx="8643998" cy="2686056"/>
          </a:xfrm>
          <a:prstGeom prst="round2Diag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Имя </a:t>
            </a:r>
            <a:r>
              <a:rPr lang="ru-RU" sz="4800" dirty="0" smtClean="0"/>
              <a:t> </a:t>
            </a:r>
          </a:p>
          <a:p>
            <a:pPr marL="0" indent="0" algn="ctr">
              <a:buNone/>
            </a:pPr>
            <a:r>
              <a:rPr lang="ru-RU" sz="4800" dirty="0" smtClean="0"/>
              <a:t>личное название человека, даваемое ему при рождении.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24" cy="511156"/>
          </a:xfrm>
        </p:spPr>
        <p:txBody>
          <a:bodyPr>
            <a:normAutofit fontScale="90000"/>
          </a:bodyPr>
          <a:lstStyle/>
          <a:p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Происхождение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имен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28596" y="857232"/>
            <a:ext cx="8258204" cy="564360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Русские</a:t>
            </a:r>
          </a:p>
          <a:p>
            <a:pPr>
              <a:buNone/>
            </a:pPr>
            <a:r>
              <a:rPr lang="ru-RU" b="1" u="sng" dirty="0" smtClean="0"/>
              <a:t>Светлана, Ярослав, Владимир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Греческие и римские</a:t>
            </a:r>
          </a:p>
          <a:p>
            <a:pPr>
              <a:buNone/>
            </a:pPr>
            <a:r>
              <a:rPr lang="ru-RU" b="1" u="sng" dirty="0" smtClean="0"/>
              <a:t>Андрей, Марина, Александр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Украинские</a:t>
            </a:r>
          </a:p>
          <a:p>
            <a:pPr>
              <a:buNone/>
            </a:pPr>
            <a:r>
              <a:rPr lang="ru-RU" b="1" u="sng" dirty="0" smtClean="0"/>
              <a:t>Оксана, Остап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Турецкие</a:t>
            </a:r>
          </a:p>
          <a:p>
            <a:pPr>
              <a:buNone/>
            </a:pPr>
            <a:r>
              <a:rPr lang="ru-RU" b="1" u="sng" dirty="0" smtClean="0"/>
              <a:t>Рустам (богатырь), Аскер (воин), Заира (гостья)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Адыгейские</a:t>
            </a:r>
          </a:p>
          <a:p>
            <a:pPr>
              <a:buNone/>
            </a:pPr>
            <a:r>
              <a:rPr lang="ru-RU" b="1" u="sng" dirty="0" err="1" smtClean="0"/>
              <a:t>Паго</a:t>
            </a:r>
            <a:r>
              <a:rPr lang="ru-RU" b="1" u="sng" dirty="0" smtClean="0"/>
              <a:t> (курносый), </a:t>
            </a:r>
            <a:r>
              <a:rPr lang="ru-RU" b="1" u="sng" dirty="0" err="1" smtClean="0"/>
              <a:t>Шумаф</a:t>
            </a:r>
            <a:r>
              <a:rPr lang="ru-RU" b="1" u="sng" dirty="0" smtClean="0"/>
              <a:t> (счастливый всадник)</a:t>
            </a:r>
            <a:endParaRPr lang="ru-RU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939784"/>
          </a:xfrm>
        </p:spPr>
        <p:txBody>
          <a:bodyPr>
            <a:norm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наши имена…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285860"/>
            <a:ext cx="14991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Юрий</a:t>
            </a:r>
            <a:endParaRPr lang="ru-RU" sz="105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51299" y="1402691"/>
            <a:ext cx="1563248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Вадим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3143248"/>
            <a:ext cx="1854931" cy="6617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7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+mj-ea"/>
                <a:cs typeface="+mj-cs"/>
              </a:rPr>
              <a:t>Евгения</a:t>
            </a:r>
            <a:endParaRPr lang="ru-RU" sz="37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4143380"/>
            <a:ext cx="2122889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 –</a:t>
            </a:r>
            <a:r>
              <a:rPr lang="ru-RU" sz="3700" dirty="0" smtClean="0">
                <a:solidFill>
                  <a:prstClr val="black"/>
                </a:solidFill>
              </a:rPr>
              <a:t> </a:t>
            </a:r>
            <a:r>
              <a:rPr lang="ru-RU" sz="3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Павла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2214554"/>
            <a:ext cx="1620957" cy="6617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7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Мария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14678" y="2500306"/>
            <a:ext cx="2190921" cy="6617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7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Виктория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57950" y="2428868"/>
            <a:ext cx="2031325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Алексей</a:t>
            </a:r>
            <a:r>
              <a:rPr lang="ru-RU" sz="3700" dirty="0">
                <a:solidFill>
                  <a:prstClr val="black"/>
                </a:solidFill>
              </a:rPr>
              <a:t>	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000892" y="3786190"/>
            <a:ext cx="1506887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Семён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072066" y="1571612"/>
            <a:ext cx="1301959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Януш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429124" y="5000636"/>
            <a:ext cx="2697662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 </a:t>
            </a:r>
            <a:r>
              <a:rPr lang="ru-RU" sz="3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 Максима</a:t>
            </a:r>
            <a:endParaRPr lang="ru-RU" sz="37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336731" y="4787241"/>
            <a:ext cx="1497526" cy="6617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7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Даяна</a:t>
            </a:r>
            <a:endParaRPr lang="ru-RU" sz="37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71934" y="4000504"/>
            <a:ext cx="2310184" cy="6617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7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Елизавета</a:t>
            </a:r>
            <a:endParaRPr lang="ru-RU" sz="37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14678" y="3286124"/>
            <a:ext cx="1510350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Данил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85720" y="5214950"/>
            <a:ext cx="3214710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 </a:t>
            </a:r>
            <a:r>
              <a:rPr lang="ru-RU" sz="3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 Владимира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857488" y="4643446"/>
            <a:ext cx="1596847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Сергей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358082" y="5857892"/>
            <a:ext cx="1510350" cy="6617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7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Алина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357554" y="5857892"/>
            <a:ext cx="1912703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Виталий</a:t>
            </a:r>
            <a:endParaRPr lang="ru-RU" sz="3700" dirty="0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00694" y="6000768"/>
            <a:ext cx="1628459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Елисей</a:t>
            </a:r>
            <a:endParaRPr lang="ru-RU" sz="3700" dirty="0">
              <a:solidFill>
                <a:prstClr val="black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928926" y="1428736"/>
            <a:ext cx="1676934" cy="6617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7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Ксения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28662" y="5929330"/>
            <a:ext cx="2074607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Вячеслав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000628" y="3214686"/>
            <a:ext cx="2337499" cy="6617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7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Анастасия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7729534" cy="1000108"/>
          </a:xfrm>
        </p:spPr>
        <p:txBody>
          <a:bodyPr>
            <a:norm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Что означают наши имена?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6000768"/>
            <a:ext cx="86439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ЮРИЙ. </a:t>
            </a:r>
            <a:r>
              <a:rPr lang="ru-RU" sz="2400" b="1" i="1" dirty="0"/>
              <a:t>Славянская </a:t>
            </a:r>
            <a:r>
              <a:rPr lang="ru-RU" sz="2400" b="1" dirty="0"/>
              <a:t>форма </a:t>
            </a:r>
            <a:r>
              <a:rPr lang="ru-RU" sz="2800" b="1" dirty="0"/>
              <a:t>имени Георгий: земледелец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285992"/>
            <a:ext cx="6786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ВАДИМ. </a:t>
            </a:r>
            <a:r>
              <a:rPr lang="ru-RU" sz="2400" b="1" i="1" dirty="0" smtClean="0"/>
              <a:t>Древнерусское. </a:t>
            </a:r>
            <a:r>
              <a:rPr lang="ru-RU" sz="2800" b="1" dirty="0" smtClean="0"/>
              <a:t>Доказывающий</a:t>
            </a:r>
            <a:endParaRPr lang="ru-RU" sz="28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85786" y="3214686"/>
            <a:ext cx="6488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ВЛАДИМИР. </a:t>
            </a:r>
            <a:r>
              <a:rPr lang="ru-RU" sz="2400" b="1" i="1" dirty="0" smtClean="0"/>
              <a:t>Славянское.  </a:t>
            </a:r>
            <a:r>
              <a:rPr lang="ru-RU" sz="2800" b="1" dirty="0" smtClean="0"/>
              <a:t>Владеть миром </a:t>
            </a:r>
            <a:endParaRPr lang="ru-RU" sz="2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8596" y="4572008"/>
            <a:ext cx="8286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СЕРГЕЙ. </a:t>
            </a:r>
            <a:r>
              <a:rPr lang="ru-RU" sz="2800" b="1" dirty="0"/>
              <a:t>Высокий, почтенный, Это имя происходит </a:t>
            </a:r>
            <a:r>
              <a:rPr lang="ru-RU" sz="2400" b="1" i="1" dirty="0"/>
              <a:t>от римского родового имени </a:t>
            </a:r>
            <a:r>
              <a:rPr lang="ru-RU" sz="2800" b="1" dirty="0" err="1"/>
              <a:t>Сергиус</a:t>
            </a:r>
            <a:r>
              <a:rPr lang="ru-RU" sz="2800" b="1" dirty="0"/>
              <a:t> (высокий, высокочтимый).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3929066"/>
            <a:ext cx="87154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ВЯЧЕСЛАВ. </a:t>
            </a:r>
            <a:r>
              <a:rPr lang="ru-RU" sz="2400" b="1" i="1" dirty="0" smtClean="0"/>
              <a:t>Славянское. </a:t>
            </a:r>
            <a:r>
              <a:rPr lang="ru-RU" sz="2800" b="1" dirty="0" smtClean="0"/>
              <a:t>Владеющий большей славой</a:t>
            </a:r>
            <a:endParaRPr lang="ru-RU" sz="28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14282" y="1000108"/>
            <a:ext cx="86439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АЛИНА</a:t>
            </a:r>
            <a:r>
              <a:rPr lang="ru-RU" sz="2800" b="1" dirty="0" smtClean="0"/>
              <a:t> </a:t>
            </a:r>
            <a:r>
              <a:rPr lang="ru-RU" sz="2800" b="1" dirty="0"/>
              <a:t>- </a:t>
            </a:r>
            <a:r>
              <a:rPr lang="ru-RU" sz="2400" b="1" i="1" dirty="0" err="1" smtClean="0"/>
              <a:t>древне-германское</a:t>
            </a:r>
            <a:r>
              <a:rPr lang="ru-RU" sz="2400" b="1" i="1" dirty="0" smtClean="0"/>
              <a:t>. Б</a:t>
            </a:r>
            <a:r>
              <a:rPr lang="ru-RU" sz="2800" b="1" dirty="0" smtClean="0"/>
              <a:t>лагородная. </a:t>
            </a:r>
          </a:p>
          <a:p>
            <a:pPr algn="ctr"/>
            <a:r>
              <a:rPr lang="ru-RU" sz="2400" b="1" i="1" dirty="0" smtClean="0"/>
              <a:t>В </a:t>
            </a:r>
            <a:r>
              <a:rPr lang="ru-RU" sz="2400" b="1" i="1" dirty="0"/>
              <a:t>переводе с латинского: </a:t>
            </a:r>
            <a:r>
              <a:rPr lang="ru-RU" sz="2800" b="1" dirty="0"/>
              <a:t>другая, чужая.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1" grpId="0"/>
      <p:bldP spid="12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Греческое происхождение имён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4857760"/>
            <a:ext cx="80010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КСЕНИЯ</a:t>
            </a:r>
            <a:r>
              <a:rPr lang="ru-RU" sz="2800" b="1" dirty="0"/>
              <a:t>. </a:t>
            </a:r>
            <a:r>
              <a:rPr lang="ru-RU" sz="2800" b="1" dirty="0" smtClean="0"/>
              <a:t>Странница, гостеприимство, чужеземная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57290" y="3786190"/>
            <a:ext cx="55721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ЕВГЕНИЯ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r>
              <a:rPr lang="ru-RU" sz="2800" b="1" i="1" dirty="0" smtClean="0"/>
              <a:t> </a:t>
            </a:r>
            <a:r>
              <a:rPr lang="ru-RU" sz="2800" b="1" dirty="0" smtClean="0"/>
              <a:t>Благородная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357298"/>
            <a:ext cx="81439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АЛЕКСЕЙ. </a:t>
            </a:r>
            <a:r>
              <a:rPr lang="ru-RU" sz="2800" b="1" dirty="0" smtClean="0"/>
              <a:t>Помощник, защитник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2500306"/>
            <a:ext cx="75009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АНАСТАСИЯ. </a:t>
            </a:r>
            <a:r>
              <a:rPr lang="ru-RU" sz="2800" b="1" dirty="0" smtClean="0"/>
              <a:t>Возрождённая, воскресшая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Древнееврейское происхождение имён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3786190"/>
            <a:ext cx="86439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МАРИЯ. </a:t>
            </a:r>
            <a:r>
              <a:rPr lang="ru-RU" sz="2800" b="1" dirty="0" smtClean="0"/>
              <a:t>По </a:t>
            </a:r>
            <a:r>
              <a:rPr lang="ru-RU" sz="2800" b="1" dirty="0"/>
              <a:t>одной версии - горькая, по другой - любимая, по третьей - упрямая.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71538" y="5572140"/>
            <a:ext cx="62372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 pitchFamily="34" charset="0"/>
                <a:ea typeface="Calibri" pitchFamily="34" charset="0"/>
                <a:cs typeface="Times New Roman" pitchFamily="18" charset="0"/>
              </a:rPr>
              <a:t>СЕМЁН.</a:t>
            </a:r>
            <a:r>
              <a:rPr kumimoji="0" lang="ru-RU" sz="2800" b="1" i="0" strike="noStrike" normalizeH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услышанный Богом в молитве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571744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ЕЛИЗАВЕТА. </a:t>
            </a:r>
            <a:r>
              <a:rPr lang="ru-RU" sz="2800" b="1" dirty="0" smtClean="0"/>
              <a:t>Божья </a:t>
            </a:r>
            <a:r>
              <a:rPr lang="ru-RU" sz="2800" b="1" dirty="0"/>
              <a:t>клятва, </a:t>
            </a:r>
            <a:r>
              <a:rPr lang="ru-RU" sz="2800" b="1" dirty="0" smtClean="0"/>
              <a:t>почитающая Бога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357298"/>
            <a:ext cx="8286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ДАНИЛ. </a:t>
            </a:r>
            <a:r>
              <a:rPr lang="ru-RU" sz="2800" b="1" dirty="0"/>
              <a:t>От Даниил, Бог мне </a:t>
            </a:r>
            <a:r>
              <a:rPr lang="ru-RU" sz="2800" b="1" dirty="0" smtClean="0"/>
              <a:t>судья, Божий суд 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49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Латинское происхождение имён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500174"/>
            <a:ext cx="85725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ВИКТОРИЯ. </a:t>
            </a:r>
            <a:r>
              <a:rPr lang="ru-RU" sz="2800" b="1" dirty="0" smtClean="0"/>
              <a:t>Победительница, </a:t>
            </a:r>
            <a:r>
              <a:rPr lang="ru-RU" sz="2800" b="1" dirty="0"/>
              <a:t>имя богини победы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3714752"/>
            <a:ext cx="59738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МАКСИМ. </a:t>
            </a:r>
            <a:r>
              <a:rPr lang="ru-RU" sz="2800" b="1" dirty="0" smtClean="0"/>
              <a:t>Превеликий, величайший 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5072074"/>
            <a:ext cx="86439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ПАВЕЛ. </a:t>
            </a:r>
            <a:r>
              <a:rPr lang="ru-RU" sz="2800" b="1" dirty="0" smtClean="0"/>
              <a:t>Малый. В </a:t>
            </a:r>
            <a:r>
              <a:rPr lang="ru-RU" sz="2800" b="1" dirty="0"/>
              <a:t>Библии Павел - один из </a:t>
            </a:r>
            <a:r>
              <a:rPr lang="ru-RU" sz="2800" b="1" dirty="0" smtClean="0"/>
              <a:t>апостолов</a:t>
            </a: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2571744"/>
            <a:ext cx="57864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ВИТАЛИЙ. </a:t>
            </a:r>
            <a:r>
              <a:rPr lang="ru-RU" sz="2800" b="1" dirty="0" smtClean="0"/>
              <a:t>"</a:t>
            </a:r>
            <a:r>
              <a:rPr lang="ru-RU" sz="2800" b="1" dirty="0" err="1"/>
              <a:t>виталис</a:t>
            </a:r>
            <a:r>
              <a:rPr lang="ru-RU" sz="2800" b="1" dirty="0"/>
              <a:t>" - </a:t>
            </a:r>
            <a:r>
              <a:rPr lang="ru-RU" sz="2800" b="1" dirty="0" smtClean="0"/>
              <a:t>жизненный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означают эти имена?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928802"/>
            <a:ext cx="6329378" cy="34004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Даяна</a:t>
            </a:r>
          </a:p>
          <a:p>
            <a:pPr algn="ctr">
              <a:buNone/>
            </a:pPr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Елисей</a:t>
            </a:r>
          </a:p>
          <a:p>
            <a:pPr algn="ctr">
              <a:buNone/>
            </a:pPr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Януш</a:t>
            </a:r>
            <a:endParaRPr lang="ru-RU" sz="6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637</Words>
  <Application>Microsoft Office PowerPoint</Application>
  <PresentationFormat>Экран (4:3)</PresentationFormat>
  <Paragraphs>124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10.03. Ты и твоё имя</vt:lpstr>
      <vt:lpstr>Слайд 2</vt:lpstr>
      <vt:lpstr>Происхождение имен</vt:lpstr>
      <vt:lpstr>наши имена…</vt:lpstr>
      <vt:lpstr>Что означают наши имена?</vt:lpstr>
      <vt:lpstr>Греческое происхождение имён</vt:lpstr>
      <vt:lpstr>Древнееврейское происхождение имён</vt:lpstr>
      <vt:lpstr>Латинское происхождение имён</vt:lpstr>
      <vt:lpstr>Что означают эти имена?</vt:lpstr>
      <vt:lpstr>Православные люди часто дают своим детям имена в честь какого-либо святого</vt:lpstr>
      <vt:lpstr>Дни рождения</vt:lpstr>
      <vt:lpstr>День ангела</vt:lpstr>
      <vt:lpstr>Слайд 13</vt:lpstr>
      <vt:lpstr>Слайд 14</vt:lpstr>
    </vt:vector>
  </TitlesOfParts>
  <Company>УВОСО на АЧБ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10.03. Ты и твоё имя</dc:title>
  <dc:creator>Константин</dc:creator>
  <cp:lastModifiedBy>Константин</cp:lastModifiedBy>
  <cp:revision>19</cp:revision>
  <dcterms:created xsi:type="dcterms:W3CDTF">2010-03-09T14:41:07Z</dcterms:created>
  <dcterms:modified xsi:type="dcterms:W3CDTF">2010-03-09T17:20:40Z</dcterms:modified>
</cp:coreProperties>
</file>